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8" r:id="rId5"/>
    <p:sldId id="262" r:id="rId6"/>
    <p:sldId id="269" r:id="rId7"/>
    <p:sldId id="263" r:id="rId8"/>
    <p:sldId id="265" r:id="rId9"/>
    <p:sldId id="264" r:id="rId10"/>
    <p:sldId id="266" r:id="rId11"/>
    <p:sldId id="287" r:id="rId12"/>
    <p:sldId id="288" r:id="rId13"/>
    <p:sldId id="272" r:id="rId14"/>
    <p:sldId id="271" r:id="rId15"/>
    <p:sldId id="270" r:id="rId16"/>
    <p:sldId id="277" r:id="rId17"/>
    <p:sldId id="289" r:id="rId18"/>
    <p:sldId id="290" r:id="rId19"/>
    <p:sldId id="276" r:id="rId20"/>
    <p:sldId id="275" r:id="rId21"/>
    <p:sldId id="291" r:id="rId22"/>
    <p:sldId id="274" r:id="rId23"/>
    <p:sldId id="273" r:id="rId24"/>
    <p:sldId id="286" r:id="rId25"/>
    <p:sldId id="285" r:id="rId26"/>
    <p:sldId id="284" r:id="rId27"/>
    <p:sldId id="283" r:id="rId28"/>
    <p:sldId id="282" r:id="rId29"/>
    <p:sldId id="281" r:id="rId30"/>
    <p:sldId id="292" r:id="rId31"/>
    <p:sldId id="293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09502"/>
    <a:srgbClr val="ECA9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7935"/>
            <a:ext cx="7772400" cy="85920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D095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05" y="5414165"/>
            <a:ext cx="640080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D095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CA9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rgbClr val="ECA90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youtu.be/RChj7Mg3rC4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27000.org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BEZBEDNOST INFORMACIONIH SISTEMA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TEMA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 ZANATA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NIST – NATIONAL INSTITUTE FOR STANDARDS AND TECHNOLOGY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SANS INSTITUTE SARBANES-OUXLEY ACT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PAYMENT CARD INDUSTRY DATA SECURITY STANDARD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HEALTH INSURANCE PORTABILITY &amp; ACCOUNTABILITY ACT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CENTER FOR INTERNET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ABECEDA BEZBEDNOSTI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PRETNjA</a:t>
            </a:r>
            <a:r>
              <a:rPr lang="en-US" sz="3200" dirty="0" smtClean="0">
                <a:latin typeface="Arial Black" pitchFamily="34" charset="0"/>
              </a:rPr>
              <a:t>: BILO </a:t>
            </a:r>
            <a:r>
              <a:rPr lang="sr-Latn-RS" sz="3200" dirty="0" smtClean="0">
                <a:latin typeface="Arial Black" pitchFamily="34" charset="0"/>
              </a:rPr>
              <a:t>ŠTA ŠTO MOŽE NANETI NEKU ŠTETU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RANjIVOST: SVAKA SLABOST U SISTEMU BEZBEDNOSTI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SISTEM BEZBEDNOSTI POKUŠAVA DA NEUTRALIŠE PRETNjE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ABECEDA BEZBEDNOSTI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PRETNjA</a:t>
            </a:r>
            <a:r>
              <a:rPr lang="en-US" sz="3200" dirty="0" smtClean="0">
                <a:latin typeface="Arial Black" pitchFamily="34" charset="0"/>
              </a:rPr>
              <a:t>: BILO </a:t>
            </a:r>
            <a:r>
              <a:rPr lang="sr-Latn-RS" sz="3200" dirty="0" smtClean="0">
                <a:latin typeface="Arial Black" pitchFamily="34" charset="0"/>
              </a:rPr>
              <a:t>ŠTA ŠTO MOŽE NANETI NEKU ŠTETU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RANjIVOST: SVAKA SLABOST U SISTEMU BEZBEDNOSTI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SISTEM BEZBEDNOSTI POKUŠAVA DA NEUTRALIŠE PRETNjE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PRVI KORAK U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USPOSTAVLjANjU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BEZBEDNOSTI?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Image result for THREAT IDENTIF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36433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1643063"/>
            <a:ext cx="5500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643063"/>
            <a:ext cx="9144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R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IDENTIFIKOVANjE</a:t>
            </a:r>
            <a:r>
              <a:rPr lang="sr-Latn-R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PRETNjI !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KLASIFIKACIJA </a:t>
            </a:r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PRETNjI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EKSTERNE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PRETNjE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CILjANI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NAPADI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OPŠTE OPASNOSTI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INTERNE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PRETNjE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971550" lvl="1" indent="-514350">
              <a:buFont typeface="Arial" charset="0"/>
              <a:buChar char="•"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LjUDSKI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FAKTOR (NAMERA, NEHOTICA I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NEZNANjE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HAVARIJSKI OTKAZI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PROCEDURE I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POSTUPANjA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</a:t>
            </a:r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ČNE TAČKE SISTEMA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2217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KORISNICI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TEHNIČKO </a:t>
            </a:r>
            <a:r>
              <a:rPr lang="en-US" sz="3200" dirty="0" err="1">
                <a:latin typeface="Arial Black" pitchFamily="34" charset="0"/>
              </a:rPr>
              <a:t>ZNANjE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BEZBEDNOSNA KULTURA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LOZINKE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NADZOR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KONTINUALNA EDUKACIJA</a:t>
            </a:r>
          </a:p>
        </p:txBody>
      </p:sp>
      <p:pic>
        <p:nvPicPr>
          <p:cNvPr id="14338" name="Picture 2" descr="Резултат слика за LOST USB DR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096000"/>
          </a:xfrm>
          <a:prstGeom prst="rect">
            <a:avLst/>
          </a:prstGeom>
          <a:noFill/>
        </p:spPr>
      </p:pic>
      <p:pic>
        <p:nvPicPr>
          <p:cNvPr id="14340" name="Picture 4" descr="Резултат слика за LOST USB DR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6400800" cy="6070862"/>
          </a:xfrm>
          <a:prstGeom prst="rect">
            <a:avLst/>
          </a:prstGeom>
          <a:noFill/>
        </p:spPr>
      </p:pic>
      <p:pic>
        <p:nvPicPr>
          <p:cNvPr id="14342" name="Picture 6" descr="Резултат слика за LOST USB DRI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8763000" cy="6189403"/>
          </a:xfrm>
          <a:prstGeom prst="rect">
            <a:avLst/>
          </a:prstGeom>
          <a:noFill/>
        </p:spPr>
      </p:pic>
      <p:pic>
        <p:nvPicPr>
          <p:cNvPr id="14344" name="Picture 8" descr="Резултат слика за LOST USB DR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57199"/>
            <a:ext cx="7696201" cy="719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PRETNjE</a:t>
            </a:r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PREMA KORISNICIMA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KRA</a:t>
            </a:r>
            <a:r>
              <a:rPr lang="sr-Latn-RS" sz="3200" dirty="0" smtClean="0">
                <a:latin typeface="Arial Black" pitchFamily="34" charset="0"/>
              </a:rPr>
              <a:t>ĐA IDENTITETA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UGROŽAVANjE PRIVATNOSTI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VIRUSI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SPAM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sr-Latn-R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 KRAĐE IDENTITETA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LAŽNO PREDSTAVLjANjE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PRIJAVA LAŽNOG INCIDENTA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GLEDANjE PREKO RAMENA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KOPANjE PO KONTEJNERU</a:t>
            </a:r>
          </a:p>
          <a:p>
            <a:pPr>
              <a:buFont typeface="Arial" pitchFamily="34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VISOKOTEHNOLOŠKE METODE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KORISNICI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7150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DA LI POSTOJI POLITIKA LOZINKI I KOJA JE?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DA LI SE REDOVNO </a:t>
            </a:r>
            <a:r>
              <a:rPr lang="en-US" sz="3200" dirty="0" err="1">
                <a:latin typeface="Arial Black" pitchFamily="34" charset="0"/>
              </a:rPr>
              <a:t>MENjAJU</a:t>
            </a:r>
            <a:r>
              <a:rPr lang="en-US" sz="3200" dirty="0">
                <a:latin typeface="Arial Black" pitchFamily="34" charset="0"/>
              </a:rPr>
              <a:t> LOZINKE I KOLIKO ČESTO?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DA LI SU KORISNICI </a:t>
            </a:r>
            <a:r>
              <a:rPr lang="en-US" sz="3200" dirty="0" err="1">
                <a:latin typeface="Arial Black" pitchFamily="34" charset="0"/>
              </a:rPr>
              <a:t>DOVOLjNO</a:t>
            </a:r>
            <a:r>
              <a:rPr lang="en-US" sz="3200" dirty="0">
                <a:latin typeface="Arial Black" pitchFamily="34" charset="0"/>
              </a:rPr>
              <a:t> OBUČENI ZA UPOTREBU RAČUNARA?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KO NADZIRE RAD KORISNIKA I KAKO, PO KOJIM PARAMETRIMA?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KADA JE ODRŽANA </a:t>
            </a:r>
            <a:r>
              <a:rPr lang="en-US" sz="3200" dirty="0" err="1">
                <a:latin typeface="Arial Black" pitchFamily="34" charset="0"/>
              </a:rPr>
              <a:t>POSLEDNjA</a:t>
            </a:r>
            <a:r>
              <a:rPr lang="en-US" sz="3200" dirty="0">
                <a:latin typeface="Arial Black" pitchFamily="34" charset="0"/>
              </a:rPr>
              <a:t> EDUKACIJA I KOJA, I KADA JE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PLANIRANA SLEDEĆA?</a:t>
            </a:r>
          </a:p>
        </p:txBody>
      </p:sp>
      <p:pic>
        <p:nvPicPr>
          <p:cNvPr id="13314" name="Picture 2" descr="Резултат слика за weak easy to guess passwor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143000"/>
            <a:ext cx="9211731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371600" y="609600"/>
            <a:ext cx="7772400" cy="6248400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BLOK </a:t>
            </a:r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ŠEMA POSLOVNOG SISTEMA</a:t>
            </a:r>
          </a:p>
          <a:p>
            <a:pPr marL="514350" indent="-514350"/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BEZBEDNOSTI U POSLOVNOM SISTEMU</a:t>
            </a:r>
          </a:p>
          <a:p>
            <a:pPr marL="514350" indent="-514350"/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GRADIVNI FAKTORI SISTEMA BEZBEDNOSTI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DEFINICIJA BEZBEDNOSTI U IT SEKTORU</a:t>
            </a:r>
            <a:endParaRPr lang="sr-Latn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IDENTIFIKACIJA BEZBEDNOSNIH RIZIKA</a:t>
            </a:r>
          </a:p>
          <a:p>
            <a:pPr marL="514350" indent="-514350"/>
            <a:endParaRPr lang="sr-Latn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ctr">
              <a:buNone/>
            </a:pPr>
            <a:endParaRPr lang="sr-Latn-R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sr-Latn-RS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1. TEMA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Latn-R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FAKTORI BEZBEDNOSTI VEZANI ZA RADNE </a:t>
            </a:r>
            <a:r>
              <a:rPr lang="sr-Latn-R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STANICE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28688"/>
            <a:ext cx="9144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KVALITET HARDWARE-A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OS SOFTWARE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ANTIVIRUSNA ZAŠTITA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BACKUP PODATAKA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UPS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PRISTUP MREŽNIM RESURSIMA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INTERNET PRISTUP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Latn-R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PRETNjE VEZANE ZA RADNE </a:t>
            </a:r>
            <a:r>
              <a:rPr lang="sr-Latn-R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STANICE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2868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GUBITAK NAPAJANjA ILI NEISPRAVNO NAPAJANjE (ŠPICEVI ILI MIKROPREKIDI)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KRAĐA ILI VANDALIZAM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PRIRODNE KATASTROFE (ZEMLjOTRES, POŽAR, POPLAVA)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 –LOKALNA RAČ. MREŽA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28688"/>
            <a:ext cx="91440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MREŽNE INSTALACIJE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CENTRALNA (BACKBONE) MREŽNA INFRASTRUKTURA I OPREMA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WIRELESS (BEŽIČNA) MREŽA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 –LOKALNA RAČ. MREŽA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92868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DA LI SU POSTOJEĆE MREŽNE INSTALACIJE FIKSIRANE UNUTAR ZIDOVA ILI DRUGAČIJE “</a:t>
            </a:r>
            <a:r>
              <a:rPr lang="en-US" sz="3200" dirty="0" err="1" smtClean="0">
                <a:latin typeface="Arial Black" pitchFamily="34" charset="0"/>
              </a:rPr>
              <a:t>ZAKLONjENE</a:t>
            </a:r>
            <a:r>
              <a:rPr lang="en-US" sz="3200" dirty="0">
                <a:latin typeface="Arial Black" pitchFamily="34" charset="0"/>
              </a:rPr>
              <a:t>” OD FIZIČKOG PRISTUPA</a:t>
            </a:r>
            <a:r>
              <a:rPr lang="en-US" sz="3200" dirty="0" smtClean="0">
                <a:latin typeface="Arial Black" pitchFamily="34" charset="0"/>
              </a:rPr>
              <a:t>?</a:t>
            </a:r>
            <a:endParaRPr lang="en-US" sz="3200" dirty="0">
              <a:latin typeface="Arial Black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DA LI SU CENTRALNI ELEMENTI RAČ. MREŽE (RACK ORMANI, RUTERI, SWITCH-EVI </a:t>
            </a:r>
            <a:r>
              <a:rPr lang="en-US" sz="3200" dirty="0" err="1">
                <a:latin typeface="Arial Black" pitchFamily="34" charset="0"/>
              </a:rPr>
              <a:t>itd</a:t>
            </a:r>
            <a:r>
              <a:rPr lang="en-US" sz="3200" dirty="0">
                <a:latin typeface="Arial Black" pitchFamily="34" charset="0"/>
              </a:rPr>
              <a:t>) SA FIZIČKI OBEZBEĐENIM PRISTUPOM?</a:t>
            </a:r>
          </a:p>
        </p:txBody>
      </p:sp>
      <p:pic>
        <p:nvPicPr>
          <p:cNvPr id="10242" name="Picture 2" descr="cabling - the b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42949"/>
            <a:ext cx="8153400" cy="6115051"/>
          </a:xfrm>
          <a:prstGeom prst="rect">
            <a:avLst/>
          </a:prstGeom>
          <a:noFill/>
        </p:spPr>
      </p:pic>
      <p:pic>
        <p:nvPicPr>
          <p:cNvPr id="10244" name="Picture 4" descr="http://webapps.digipro.rs/Risker/openimg?img=slika&amp;table=slike&amp;id=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762000"/>
            <a:ext cx="3429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 –LOKALNA RAČ. MREŽA</a:t>
            </a:r>
            <a:endPara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 startAt="3"/>
            </a:pPr>
            <a:r>
              <a:rPr lang="en-US" sz="3200" dirty="0">
                <a:latin typeface="Arial Black" pitchFamily="34" charset="0"/>
              </a:rPr>
              <a:t>DA LI POSTOJE BEŽIČNE TAČKE PRISTUPA?</a:t>
            </a:r>
          </a:p>
          <a:p>
            <a:pPr marL="514350" indent="-514350">
              <a:buFont typeface="Arial" charset="0"/>
              <a:buAutoNum type="arabicPeriod" startAt="3"/>
            </a:pPr>
            <a:r>
              <a:rPr lang="en-US" sz="3200" dirty="0">
                <a:latin typeface="Arial Black" pitchFamily="34" charset="0"/>
              </a:rPr>
              <a:t>DA LI SVE BEŽIČNE TAČKE PRISTUPA OMOGUĆAVAJU POVEZANIM KORISNICIMA DIREKTAN PRISTUP CELOJ LOKALNOJ RAČ. MREŽI?</a:t>
            </a:r>
          </a:p>
        </p:txBody>
      </p:sp>
      <p:pic>
        <p:nvPicPr>
          <p:cNvPr id="6" name="Picture 5" descr="wif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947186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Сродна с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8389"/>
            <a:ext cx="9144000" cy="3820886"/>
          </a:xfrm>
          <a:prstGeom prst="rect">
            <a:avLst/>
          </a:prstGeom>
          <a:noFill/>
        </p:spPr>
      </p:pic>
      <p:pic>
        <p:nvPicPr>
          <p:cNvPr id="8194" name="Picture 2" descr="Резултат слика за internet connection ty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0"/>
            <a:ext cx="9144000" cy="48768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>
              <a:defRPr/>
            </a:pPr>
            <a:r>
              <a:rPr lang="sr-Latn-RS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LAN–WAN –INTERNET PRISTUP</a:t>
            </a:r>
            <a:endParaRPr lang="en-US" sz="4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latin typeface="Arial Black" pitchFamily="34" charset="0"/>
              </a:rPr>
              <a:t> VRSTA INTERNET KONEKCIJE</a:t>
            </a:r>
          </a:p>
          <a:p>
            <a:pPr>
              <a:buFont typeface="Arial" charset="0"/>
              <a:buChar char="•"/>
            </a:pPr>
            <a:r>
              <a:rPr lang="en-US" sz="3200">
                <a:latin typeface="Arial Black" pitchFamily="34" charset="0"/>
              </a:rPr>
              <a:t> FIREWALL (ZAŠTITNI ZID)</a:t>
            </a:r>
          </a:p>
          <a:p>
            <a:pPr>
              <a:buFont typeface="Arial" charset="0"/>
              <a:buChar char="•"/>
            </a:pPr>
            <a:r>
              <a:rPr lang="en-US" sz="3200">
                <a:latin typeface="Arial Black" pitchFamily="34" charset="0"/>
              </a:rPr>
              <a:t> NADZOR I KONTROLA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57150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DA LI JE POSTOJEĆA INTERNET KONEKCIJA I OPREMA ZA INTERNET KONEKCIJU </a:t>
            </a:r>
            <a:r>
              <a:rPr lang="en-US" sz="3200" dirty="0" err="1">
                <a:latin typeface="Arial Black" pitchFamily="34" charset="0"/>
              </a:rPr>
              <a:t>DOVOLjNOG</a:t>
            </a:r>
            <a:r>
              <a:rPr lang="en-US" sz="3200" dirty="0">
                <a:latin typeface="Arial Black" pitchFamily="34" charset="0"/>
              </a:rPr>
              <a:t> KAPACITETA?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DA LI POSTOJI REZERVNA INTERNET KONEKCIJA?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DA LI JE IMPLEMENTIRAN FIREWALL I KOJI? 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DA LI, KO I NA KOJI NAČIN VRŠI NADZOR NAD INTERNET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>SAOBRAĆAJEM?</a:t>
            </a:r>
            <a:r>
              <a:rPr lang="en-US" sz="3200" dirty="0" smtClean="0">
                <a:latin typeface="Arial Black" pitchFamily="34" charset="0"/>
              </a:rPr>
              <a:t> 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7174" name="Picture 6" descr="Резултат слика за internet surveill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838200"/>
            <a:ext cx="9889064" cy="5562600"/>
          </a:xfrm>
          <a:prstGeom prst="rect">
            <a:avLst/>
          </a:prstGeom>
          <a:noFill/>
        </p:spPr>
      </p:pic>
      <p:pic>
        <p:nvPicPr>
          <p:cNvPr id="6" name="Picture 5" descr="internet-surveill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093994" cy="5105400"/>
          </a:xfrm>
          <a:prstGeom prst="rect">
            <a:avLst/>
          </a:prstGeom>
        </p:spPr>
      </p:pic>
      <p:pic>
        <p:nvPicPr>
          <p:cNvPr id="7170" name="Picture 2" descr="https://i1.wp.com/blog.privatewifi.com/wp-content/uploads/2014/08/internet-surveillances.jpg?resize=600%2C3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79" y="685800"/>
            <a:ext cx="9036421" cy="4267200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Latn-RS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LAN–WAN –INTERNET PRISTUP</a:t>
            </a:r>
            <a:endParaRPr lang="en-US" sz="4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6" name="Picture 8" descr="Резултат слика за internet surveilla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628650"/>
            <a:ext cx="8305800" cy="6229350"/>
          </a:xfrm>
          <a:prstGeom prst="rect">
            <a:avLst/>
          </a:prstGeom>
          <a:noFill/>
        </p:spPr>
      </p:pic>
      <p:pic>
        <p:nvPicPr>
          <p:cNvPr id="7178" name="Picture 10" descr="Резултат слика за internet surveillanc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84" y="609600"/>
            <a:ext cx="9152384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sz="4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DALjINSKI PRISTUP</a:t>
            </a:r>
            <a:endParaRPr lang="en-US" sz="41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VRSTA </a:t>
            </a:r>
            <a:r>
              <a:rPr lang="en-US" sz="3200" dirty="0" err="1">
                <a:latin typeface="Arial Black" pitchFamily="34" charset="0"/>
              </a:rPr>
              <a:t>DALjINSKOG</a:t>
            </a:r>
            <a:r>
              <a:rPr lang="en-US" sz="3200" dirty="0">
                <a:latin typeface="Arial Black" pitchFamily="34" charset="0"/>
              </a:rPr>
              <a:t> PRISTUPA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OBIM </a:t>
            </a:r>
            <a:r>
              <a:rPr lang="en-US" sz="3200" dirty="0" err="1">
                <a:latin typeface="Arial Black" pitchFamily="34" charset="0"/>
              </a:rPr>
              <a:t>DALjINSKOG</a:t>
            </a:r>
            <a:r>
              <a:rPr lang="en-US" sz="3200" dirty="0">
                <a:latin typeface="Arial Black" pitchFamily="34" charset="0"/>
              </a:rPr>
              <a:t> PRISTUPA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NADZOR I KONTROLA</a:t>
            </a:r>
          </a:p>
        </p:txBody>
      </p:sp>
      <p:pic>
        <p:nvPicPr>
          <p:cNvPr id="4098" name="Picture 2" descr="https://cdn.arstechnica.net/wp-content/uploads/2013/12/acoustic-cryptanalysis3-640x24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62000"/>
            <a:ext cx="9156437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3810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DEMONSTRACIJA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sz="4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DALjINSKI PRISTUP</a:t>
            </a:r>
            <a:endParaRPr lang="en-US" sz="4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00304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sz="3200" dirty="0">
                <a:latin typeface="Arial Black" pitchFamily="34" charset="0"/>
              </a:rPr>
              <a:t> DA LI SE KORISTI NEKA VRSTA </a:t>
            </a:r>
          </a:p>
          <a:p>
            <a:pPr marL="514350" indent="-514350"/>
            <a:r>
              <a:rPr lang="en-US" sz="3200" dirty="0">
                <a:latin typeface="Arial Black" pitchFamily="34" charset="0"/>
              </a:rPr>
              <a:t>VPN-A I KOJA</a:t>
            </a:r>
            <a:r>
              <a:rPr lang="en-US" sz="3200" dirty="0" smtClean="0">
                <a:latin typeface="Arial Black" pitchFamily="34" charset="0"/>
              </a:rPr>
              <a:t>?</a:t>
            </a:r>
          </a:p>
          <a:p>
            <a:pPr marL="514350" indent="-514350"/>
            <a:r>
              <a:rPr lang="en-US" sz="3200" dirty="0" smtClean="0">
                <a:latin typeface="Arial Black" pitchFamily="34" charset="0"/>
              </a:rPr>
              <a:t>2. DA LI SE KORISTI (S)FTP I KOJI?</a:t>
            </a:r>
          </a:p>
          <a:p>
            <a:pPr marL="514350" indent="-514350"/>
            <a:r>
              <a:rPr lang="en-US" sz="3200" dirty="0" smtClean="0">
                <a:latin typeface="Arial Black" pitchFamily="34" charset="0"/>
              </a:rPr>
              <a:t>3. DA LI POSTOJI KONZOLNI PRISTUP I KOJI/KAKAV?</a:t>
            </a:r>
            <a:endParaRPr lang="en-US" sz="3200" dirty="0"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>
                <a:latin typeface="Arial Black" pitchFamily="34" charset="0"/>
              </a:rPr>
              <a:t> DA LI SAMO ODREĐENI KORISNICI</a:t>
            </a:r>
          </a:p>
          <a:p>
            <a:pPr marL="514350" indent="-514350"/>
            <a:r>
              <a:rPr lang="en-US" sz="3200" dirty="0">
                <a:latin typeface="Arial Black" pitchFamily="34" charset="0"/>
              </a:rPr>
              <a:t>IMAJU PRAVO </a:t>
            </a:r>
            <a:r>
              <a:rPr lang="en-US" sz="3200" dirty="0" err="1">
                <a:latin typeface="Arial Black" pitchFamily="34" charset="0"/>
              </a:rPr>
              <a:t>DALjINSKOG</a:t>
            </a:r>
            <a:r>
              <a:rPr lang="en-US" sz="3200" dirty="0">
                <a:latin typeface="Arial Black" pitchFamily="34" charset="0"/>
              </a:rPr>
              <a:t> PRISTUPA?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200" dirty="0">
                <a:latin typeface="Arial Black" pitchFamily="34" charset="0"/>
              </a:rPr>
              <a:t>DA LI SE VRŠI NADZOR I KONTROLA </a:t>
            </a:r>
          </a:p>
          <a:p>
            <a:pPr marL="514350" indent="-514350"/>
            <a:r>
              <a:rPr lang="en-US" sz="3200" dirty="0">
                <a:latin typeface="Arial Black" pitchFamily="34" charset="0"/>
              </a:rPr>
              <a:t>NAD </a:t>
            </a:r>
            <a:r>
              <a:rPr lang="en-US" sz="3200" dirty="0" err="1">
                <a:latin typeface="Arial Black" pitchFamily="34" charset="0"/>
              </a:rPr>
              <a:t>DALjINSKIM</a:t>
            </a:r>
            <a:r>
              <a:rPr lang="en-US" sz="3200" dirty="0">
                <a:latin typeface="Arial Black" pitchFamily="34" charset="0"/>
              </a:rPr>
              <a:t> PRISTUPOM, KO I</a:t>
            </a:r>
          </a:p>
          <a:p>
            <a:pPr marL="514350" indent="-514350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KAKO?</a:t>
            </a:r>
          </a:p>
        </p:txBody>
      </p:sp>
      <p:pic>
        <p:nvPicPr>
          <p:cNvPr id="5122" name="Picture 2" descr="Резултат слика за vpn ty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03" y="2057400"/>
            <a:ext cx="914960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sr-Latn-RS" sz="4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SRODNI SISTEMI</a:t>
            </a:r>
            <a:endParaRPr lang="en-US" sz="4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2868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ALARMNI </a:t>
            </a:r>
            <a:r>
              <a:rPr lang="en-US" sz="3200" dirty="0" smtClean="0">
                <a:latin typeface="Arial Black" pitchFamily="34" charset="0"/>
              </a:rPr>
              <a:t>SISTEMI</a:t>
            </a: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SISTEMI ZA AUTOMATSKO GA</a:t>
            </a:r>
            <a:r>
              <a:rPr lang="sr-Latn-RS" sz="3200" smtClean="0">
                <a:latin typeface="Arial Black" pitchFamily="34" charset="0"/>
              </a:rPr>
              <a:t>ŠENjE POŽARA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CCTV SISTEMI (VIDEO NADZOR)</a:t>
            </a: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SISTEMI KONTROLE PRISTUPA</a:t>
            </a:r>
          </a:p>
        </p:txBody>
      </p:sp>
      <p:pic>
        <p:nvPicPr>
          <p:cNvPr id="4100" name="Picture 4" descr="Резултат слика за paradox security syste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762000"/>
            <a:ext cx="9211731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“BLOK ŠEMA” POSLOVNOG SISTEMA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533400"/>
            <a:ext cx="7239000" cy="612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28800" y="2702004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?BEZBEDNOST?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Latn-RS" sz="4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OSNOVNE KARAKTERISTIKE SISTEMA BEZBEDNOSTI</a:t>
            </a:r>
            <a:endParaRPr lang="en-US" sz="4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79255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SISTEM BEZBEDNOSTI SE NE SME JAVNO OBJAVLjIVATI</a:t>
            </a:r>
            <a:endParaRPr lang="en-US" sz="3200" dirty="0" smtClean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PODRAZUMEVANI STATUS PRISTUPA ZA SVAKI ELEMENT SISTEMA TREBA DA BUDE </a:t>
            </a:r>
            <a:r>
              <a:rPr lang="sr-Latn-RS" sz="3200" dirty="0" smtClean="0">
                <a:solidFill>
                  <a:srgbClr val="FF0000"/>
                </a:solidFill>
                <a:latin typeface="Arial Black" pitchFamily="34" charset="0"/>
              </a:rPr>
              <a:t>ONEMOGUĆEN</a:t>
            </a:r>
            <a:r>
              <a:rPr lang="sr-Latn-RS" sz="3200" dirty="0" smtClean="0">
                <a:latin typeface="Arial Black" pitchFamily="34" charset="0"/>
              </a:rPr>
              <a:t>.</a:t>
            </a:r>
            <a:endParaRPr lang="en-US" sz="3200" dirty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SVAKOM KORISNIKU DATI MINIMALNI NEOPHODNI NIVO PRISTUPA ELEMENTIMA SISTEMA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sr-Latn-RS" sz="4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OSNOVNE KARAKTERISTIKE SISTEMA BEZBEDNOSTI</a:t>
            </a:r>
            <a:endParaRPr lang="en-US" sz="41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179255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MEHANIZMI ZAŠTITE TREBA DA BUDU:</a:t>
            </a:r>
          </a:p>
          <a:p>
            <a:pPr lvl="1">
              <a:buFont typeface="Arial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PROSTI I JASNI</a:t>
            </a:r>
          </a:p>
          <a:p>
            <a:pPr lvl="1">
              <a:buFont typeface="Arial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DOSLEDNI I UNIFORMNI</a:t>
            </a:r>
          </a:p>
          <a:p>
            <a:pPr lvl="1">
              <a:buFont typeface="Arial" charset="0"/>
              <a:buChar char="•"/>
            </a:pPr>
            <a:r>
              <a:rPr lang="sr-Latn-RS" sz="3200" dirty="0" smtClean="0">
                <a:latin typeface="Arial Black" pitchFamily="34" charset="0"/>
              </a:rPr>
              <a:t> </a:t>
            </a:r>
            <a:r>
              <a:rPr lang="sr-Latn-RS" sz="3200" dirty="0" smtClean="0">
                <a:latin typeface="Arial Black" pitchFamily="34" charset="0"/>
              </a:rPr>
              <a:t>U NAJNIŽIM SLOJEVIMA SISTEMA</a:t>
            </a:r>
            <a:endParaRPr lang="en-US" sz="3200" dirty="0" smtClean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sr-Latn-RS" sz="3200" smtClean="0">
                <a:latin typeface="Arial Black" pitchFamily="34" charset="0"/>
              </a:rPr>
              <a:t> NE KOMPLOVATI BEZ PREKE POTREBE, ŠTO PROSTIJE –TO BOLjE!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2796"/>
            <a:ext cx="6858000" cy="68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0" descr="Image result for min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sr-Latn-R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MESTO BEZBEDNOSTI U POSLOVNOM SISTEMU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езултат слика за D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8001000" cy="487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DEFINICIJA</a:t>
            </a:r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BEZBEDNOSTI U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SEKTORU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</a:t>
            </a:r>
            <a:r>
              <a:rPr lang="sr-Latn-RS" sz="3600" dirty="0" smtClean="0"/>
              <a:t>ZBEDNOST U IT SEKTORU (U LITERATURI NAILAZIMO I NA TERMIN INFORMACIONA BEZBEDNSOST) JE:</a:t>
            </a:r>
          </a:p>
          <a:p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 OPREME,MERA I POSTUPAKA KOJI ŠTITE IT RESURSE (UKLjUČUJUĆI I PODATKE) OD NEOVLAŠĆENOG PRISTUPA, </a:t>
            </a:r>
            <a:r>
              <a:rPr lang="sr-Latn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KORIŠĆENjA ILI OBEZVREĐENjA/UNIŠTENjA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ALTERNATIVNA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DEFINICIJA</a:t>
            </a:r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BEZBEDNOSTI U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SEKTORU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1621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BEZBEDNOST JE STANjE ZAŠTIĆENOSTI ŽIVOTNO VAŽNIH INTERESA LIČNOSTI, DRUŠTVA I DRŽAVE U INFORMACIONOJ SFERI OD SPOLjAŠNjIH I UNUTRAŠNjIH </a:t>
            </a:r>
            <a:r>
              <a:rPr lang="sr-Latn-R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OPASNOSTI/RIZIKA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BEZBEDNOST, SIGURNOST, ZAŠTITA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oup 226"/>
          <p:cNvGraphicFramePr>
            <a:graphicFrameLocks noGrp="1"/>
          </p:cNvGraphicFramePr>
          <p:nvPr>
            <p:ph idx="1"/>
          </p:nvPr>
        </p:nvGraphicFramePr>
        <p:xfrm>
          <a:off x="0" y="609600"/>
          <a:ext cx="9144000" cy="4800600"/>
        </p:xfrm>
        <a:graphic>
          <a:graphicData uri="http://schemas.openxmlformats.org/drawingml/2006/table">
            <a:tbl>
              <a:tblPr/>
              <a:tblGrid>
                <a:gridCol w="3074973"/>
                <a:gridCol w="3196354"/>
                <a:gridCol w="2872673"/>
              </a:tblGrid>
              <a:tr h="706582"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BEZBEDNOST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SIGURNOST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ZAŠTITA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29145"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security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reliable,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ure</a:t>
                      </a:r>
                      <a:r>
                        <a:rPr kumimoji="0" lang="hr-H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dependable, trustworthy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protection</a:t>
                      </a: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380259"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безопасност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верн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ый </a:t>
                      </a: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надежн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ый</a:t>
                      </a: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достоверн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ый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за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щита </a:t>
                      </a: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оборона, охрана</a:t>
                      </a: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06582"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sicherheit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gewi'</a:t>
                      </a: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heit</a:t>
                      </a:r>
                      <a:endParaRPr kumimoji="0" lang="sr-Cyrl-C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a</a:t>
                      </a: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bwehr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C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schutz</a:t>
                      </a:r>
                      <a:endParaRPr kumimoji="0" lang="sr-Cyrl-C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78032"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STANjE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STAV, STATUS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1963" marR="0" lvl="0" indent="-461963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R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MERE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Black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BEZBEDNOSNI STANDARDI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620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ISO27000</a:t>
            </a:r>
            <a:r>
              <a:rPr lang="en-US" sz="4000" dirty="0" smtClean="0">
                <a:latin typeface="Arial Black" pitchFamily="34" charset="0"/>
              </a:rPr>
              <a:t> – </a:t>
            </a:r>
            <a:r>
              <a:rPr lang="en-US" sz="4000" i="1" dirty="0" smtClean="0">
                <a:latin typeface="Arial Black" pitchFamily="34" charset="0"/>
                <a:hlinkClick r:id="rId2"/>
              </a:rPr>
              <a:t>www.27000.org</a:t>
            </a:r>
            <a:endParaRPr lang="en-US" sz="4000" i="1" dirty="0" smtClean="0">
              <a:latin typeface="Arial Black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RS" sz="4000" i="1" dirty="0" smtClean="0">
                <a:solidFill>
                  <a:srgbClr val="C00000"/>
                </a:solidFill>
                <a:latin typeface="Arial Black" pitchFamily="34" charset="0"/>
              </a:rPr>
              <a:t>SR</a:t>
            </a:r>
            <a:r>
              <a:rPr lang="en-US" sz="4000" i="1" dirty="0" smtClean="0">
                <a:solidFill>
                  <a:srgbClr val="C00000"/>
                </a:solidFill>
                <a:latin typeface="Arial Black" pitchFamily="34" charset="0"/>
              </a:rPr>
              <a:t>PS A.L2.003 </a:t>
            </a:r>
            <a:r>
              <a:rPr lang="en-US" sz="4000" i="1" dirty="0" smtClean="0">
                <a:latin typeface="Arial Black" pitchFamily="34" charset="0"/>
              </a:rPr>
              <a:t>- </a:t>
            </a:r>
            <a:r>
              <a:rPr lang="en-US" sz="4000" i="1" u="sng" dirty="0" smtClean="0">
                <a:solidFill>
                  <a:srgbClr val="0000FF"/>
                </a:solidFill>
                <a:latin typeface="Arial Black" pitchFamily="34" charset="0"/>
              </a:rPr>
              <a:t>http://www.caruk.rs/nacionalni-standardi</a:t>
            </a:r>
            <a:r>
              <a:rPr lang="en-US" sz="4000" i="1" dirty="0" smtClean="0">
                <a:latin typeface="Arial Black" pitchFamily="34" charset="0"/>
              </a:rPr>
              <a:t>/</a:t>
            </a:r>
            <a:endParaRPr lang="en-US" sz="4000" i="1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GRADIVNI ELEMENTI IT BEZBEDNOSTI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RS" sz="4800" dirty="0" smtClean="0"/>
              <a:t> </a:t>
            </a: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IDENTIFIKACIJA</a:t>
            </a:r>
          </a:p>
          <a:p>
            <a:pPr>
              <a:buFont typeface="Arial" pitchFamily="34" charset="0"/>
              <a:buChar char="•"/>
            </a:pP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ZAŠTITA</a:t>
            </a:r>
          </a:p>
          <a:p>
            <a:pPr>
              <a:buFont typeface="Arial" pitchFamily="34" charset="0"/>
              <a:buChar char="•"/>
            </a:pP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DETEKCIJA</a:t>
            </a:r>
          </a:p>
          <a:p>
            <a:pPr>
              <a:buFont typeface="Arial" pitchFamily="34" charset="0"/>
              <a:buChar char="•"/>
            </a:pP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REAKCIJA (ODGOVOR)</a:t>
            </a:r>
          </a:p>
          <a:p>
            <a:pPr>
              <a:buFont typeface="Arial" pitchFamily="34" charset="0"/>
              <a:buChar char="•"/>
            </a:pPr>
            <a:r>
              <a:rPr lang="sr-Latn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OPORAVAK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822</Words>
  <Application>Microsoft Office PowerPoint</Application>
  <PresentationFormat>On-screen Show (4:3)</PresentationFormat>
  <Paragraphs>154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BEZBEDNOST INFORMACIONIH SISTEMA</vt:lpstr>
      <vt:lpstr>1. TEMA</vt:lpstr>
      <vt:lpstr>“BLOK ŠEMA” POSLOVNOG SISTEMA</vt:lpstr>
      <vt:lpstr>MESTO BEZBEDNOSTI U POSLOVNOM SISTEMU</vt:lpstr>
      <vt:lpstr>DEFINICIJA BEZBEDNOSTI U IT SEKTORU</vt:lpstr>
      <vt:lpstr>ALTERNATIVNA DEFINICIJA BEZBEDNOSTI U IT SEKTORU</vt:lpstr>
      <vt:lpstr>BEZBEDNOST, SIGURNOST, ZAŠTITA</vt:lpstr>
      <vt:lpstr>BEZBEDNOSNI STANDARDI</vt:lpstr>
      <vt:lpstr>GRADIVNI ELEMENTI IT BEZBEDNOSTI</vt:lpstr>
      <vt:lpstr>STANDARDI ZANATA</vt:lpstr>
      <vt:lpstr>ABECEDA BEZBEDNOSTI</vt:lpstr>
      <vt:lpstr>ABECEDA BEZBEDNOSTI</vt:lpstr>
      <vt:lpstr>PRVI KORAK U USPOSTAVLjANjU BEZBEDNOSTI?</vt:lpstr>
      <vt:lpstr>KLASIFIKACIJA PRETNjI</vt:lpstr>
      <vt:lpstr>KRITIČNE TAČKE SISTEMA</vt:lpstr>
      <vt:lpstr>KORISNICI</vt:lpstr>
      <vt:lpstr>PRETNjE PREMA KORISNICIMA</vt:lpstr>
      <vt:lpstr>METODE KRAĐE IDENTITETA</vt:lpstr>
      <vt:lpstr>KORISNICI</vt:lpstr>
      <vt:lpstr>FAKTORI BEZBEDNOSTI VEZANI ZA RADNE STANICE</vt:lpstr>
      <vt:lpstr>PRETNjE VEZANE ZA RADNE STANICE</vt:lpstr>
      <vt:lpstr>LAN –LOKALNA RAČ. MREŽA</vt:lpstr>
      <vt:lpstr>LAN –LOKALNA RAČ. MREŽA</vt:lpstr>
      <vt:lpstr>LAN –LOKALNA RAČ. MREŽA</vt:lpstr>
      <vt:lpstr>LAN–WAN –INTERNET PRISTUP</vt:lpstr>
      <vt:lpstr>LAN–WAN –INTERNET PRISTUP</vt:lpstr>
      <vt:lpstr>DALjINSKI PRISTUP</vt:lpstr>
      <vt:lpstr>DALjINSKI PRISTUP</vt:lpstr>
      <vt:lpstr>SRODNI SISTEMI</vt:lpstr>
      <vt:lpstr>OSNOVNE KARAKTERISTIKE SISTEMA BEZBEDNOSTI</vt:lpstr>
      <vt:lpstr>OSNOVNE KARAKTERISTIKE SISTEMA BEZBEDNOSTI</vt:lpstr>
      <vt:lpstr>Slide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102</cp:revision>
  <dcterms:created xsi:type="dcterms:W3CDTF">2013-08-21T19:17:07Z</dcterms:created>
  <dcterms:modified xsi:type="dcterms:W3CDTF">2019-09-09T13:43:30Z</dcterms:modified>
</cp:coreProperties>
</file>